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9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7187B-1406-3547-A5AA-3691369FCFEC}" v="11" dt="2022-05-01T13:41:27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35"/>
    <p:restoredTop sz="95865"/>
  </p:normalViewPr>
  <p:slideViewPr>
    <p:cSldViewPr snapToGrid="0" snapToObjects="1">
      <p:cViewPr varScale="1">
        <p:scale>
          <a:sx n="76" d="100"/>
          <a:sy n="76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C4815-7B47-45A3-A1FB-C639C087A3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2DDC09-F632-40AF-9174-9B334651F496}">
      <dgm:prSet/>
      <dgm:spPr/>
      <dgm:t>
        <a:bodyPr/>
        <a:lstStyle/>
        <a:p>
          <a:r>
            <a:rPr lang="en-US"/>
            <a:t>Four P’s</a:t>
          </a:r>
        </a:p>
      </dgm:t>
    </dgm:pt>
    <dgm:pt modelId="{B02C0B3B-9614-4476-A8D5-1C769C1F7D0D}" type="parTrans" cxnId="{ECB2BEB1-F486-441C-A044-5270E0FA1B6B}">
      <dgm:prSet/>
      <dgm:spPr/>
      <dgm:t>
        <a:bodyPr/>
        <a:lstStyle/>
        <a:p>
          <a:endParaRPr lang="en-US"/>
        </a:p>
      </dgm:t>
    </dgm:pt>
    <dgm:pt modelId="{85EFFDEE-7E48-477C-B0BA-5ED6C7466C32}" type="sibTrans" cxnId="{ECB2BEB1-F486-441C-A044-5270E0FA1B6B}">
      <dgm:prSet/>
      <dgm:spPr/>
      <dgm:t>
        <a:bodyPr/>
        <a:lstStyle/>
        <a:p>
          <a:endParaRPr lang="en-US"/>
        </a:p>
      </dgm:t>
    </dgm:pt>
    <dgm:pt modelId="{F5331F7B-8173-42F0-8D59-19585AB59259}">
      <dgm:prSet/>
      <dgm:spPr/>
      <dgm:t>
        <a:bodyPr/>
        <a:lstStyle/>
        <a:p>
          <a:r>
            <a:rPr lang="en-US"/>
            <a:t>PY Torch Deep Learning Models Classification</a:t>
          </a:r>
        </a:p>
      </dgm:t>
    </dgm:pt>
    <dgm:pt modelId="{060B706F-C777-4386-B1D0-66BF2631B954}" type="parTrans" cxnId="{9BAE3528-FEA6-449A-AC2D-3866DA11F99A}">
      <dgm:prSet/>
      <dgm:spPr/>
      <dgm:t>
        <a:bodyPr/>
        <a:lstStyle/>
        <a:p>
          <a:endParaRPr lang="en-US"/>
        </a:p>
      </dgm:t>
    </dgm:pt>
    <dgm:pt modelId="{6E516DBF-946A-4DB0-B310-63C60B867504}" type="sibTrans" cxnId="{9BAE3528-FEA6-449A-AC2D-3866DA11F99A}">
      <dgm:prSet/>
      <dgm:spPr/>
      <dgm:t>
        <a:bodyPr/>
        <a:lstStyle/>
        <a:p>
          <a:endParaRPr lang="en-US"/>
        </a:p>
      </dgm:t>
    </dgm:pt>
    <dgm:pt modelId="{BFE999FC-FD64-49B7-90A8-C2A7E5F3FC49}">
      <dgm:prSet/>
      <dgm:spPr/>
      <dgm:t>
        <a:bodyPr/>
        <a:lstStyle/>
        <a:p>
          <a:r>
            <a:rPr lang="en-US"/>
            <a:t>Conclusion and Further steps</a:t>
          </a:r>
        </a:p>
      </dgm:t>
    </dgm:pt>
    <dgm:pt modelId="{18CECA9E-2625-4892-9323-B5CAA6A3CD25}" type="parTrans" cxnId="{828048EF-5E22-417E-8C0A-2C6105BC0486}">
      <dgm:prSet/>
      <dgm:spPr/>
      <dgm:t>
        <a:bodyPr/>
        <a:lstStyle/>
        <a:p>
          <a:endParaRPr lang="en-US"/>
        </a:p>
      </dgm:t>
    </dgm:pt>
    <dgm:pt modelId="{37379388-9C7A-451D-8EBF-2948F6FD643A}" type="sibTrans" cxnId="{828048EF-5E22-417E-8C0A-2C6105BC0486}">
      <dgm:prSet/>
      <dgm:spPr/>
      <dgm:t>
        <a:bodyPr/>
        <a:lstStyle/>
        <a:p>
          <a:endParaRPr lang="en-US"/>
        </a:p>
      </dgm:t>
    </dgm:pt>
    <dgm:pt modelId="{4D52F750-5067-463E-894C-EC73F3B1F308}" type="pres">
      <dgm:prSet presAssocID="{A9AC4815-7B47-45A3-A1FB-C639C087A3D4}" presName="root" presStyleCnt="0">
        <dgm:presLayoutVars>
          <dgm:dir/>
          <dgm:resizeHandles val="exact"/>
        </dgm:presLayoutVars>
      </dgm:prSet>
      <dgm:spPr/>
    </dgm:pt>
    <dgm:pt modelId="{8695ECC2-059C-447D-9B96-BE51C7B8FB70}" type="pres">
      <dgm:prSet presAssocID="{8C2DDC09-F632-40AF-9174-9B334651F496}" presName="compNode" presStyleCnt="0"/>
      <dgm:spPr/>
    </dgm:pt>
    <dgm:pt modelId="{5AB42D83-7F27-448E-A763-8FC8F7841251}" type="pres">
      <dgm:prSet presAssocID="{8C2DDC09-F632-40AF-9174-9B334651F496}" presName="bgRect" presStyleLbl="bgShp" presStyleIdx="0" presStyleCnt="3"/>
      <dgm:spPr/>
    </dgm:pt>
    <dgm:pt modelId="{58C04000-C9B0-4031-8D40-7126286E935D}" type="pres">
      <dgm:prSet presAssocID="{8C2DDC09-F632-40AF-9174-9B334651F4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1657174-99AE-439D-B7BA-A577571AB58B}" type="pres">
      <dgm:prSet presAssocID="{8C2DDC09-F632-40AF-9174-9B334651F496}" presName="spaceRect" presStyleCnt="0"/>
      <dgm:spPr/>
    </dgm:pt>
    <dgm:pt modelId="{783F8D2E-1B8B-4889-86E1-266ACF2DDB5E}" type="pres">
      <dgm:prSet presAssocID="{8C2DDC09-F632-40AF-9174-9B334651F496}" presName="parTx" presStyleLbl="revTx" presStyleIdx="0" presStyleCnt="3">
        <dgm:presLayoutVars>
          <dgm:chMax val="0"/>
          <dgm:chPref val="0"/>
        </dgm:presLayoutVars>
      </dgm:prSet>
      <dgm:spPr/>
    </dgm:pt>
    <dgm:pt modelId="{77DE83AA-D434-426D-B10C-F018C621E6CA}" type="pres">
      <dgm:prSet presAssocID="{85EFFDEE-7E48-477C-B0BA-5ED6C7466C32}" presName="sibTrans" presStyleCnt="0"/>
      <dgm:spPr/>
    </dgm:pt>
    <dgm:pt modelId="{C9FF4F22-C695-438A-AAB8-BBCFC15766F1}" type="pres">
      <dgm:prSet presAssocID="{F5331F7B-8173-42F0-8D59-19585AB59259}" presName="compNode" presStyleCnt="0"/>
      <dgm:spPr/>
    </dgm:pt>
    <dgm:pt modelId="{F69B5DAD-E6CE-4A4A-A621-AD96EBE7AA9C}" type="pres">
      <dgm:prSet presAssocID="{F5331F7B-8173-42F0-8D59-19585AB59259}" presName="bgRect" presStyleLbl="bgShp" presStyleIdx="1" presStyleCnt="3"/>
      <dgm:spPr/>
    </dgm:pt>
    <dgm:pt modelId="{60D172E8-926C-4222-8B7B-5A6B49BF22B1}" type="pres">
      <dgm:prSet presAssocID="{F5331F7B-8173-42F0-8D59-19585AB592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D3EAE43-5475-4EAB-B095-25F4FC9F5BC5}" type="pres">
      <dgm:prSet presAssocID="{F5331F7B-8173-42F0-8D59-19585AB59259}" presName="spaceRect" presStyleCnt="0"/>
      <dgm:spPr/>
    </dgm:pt>
    <dgm:pt modelId="{5329804F-5820-4BC0-AD5D-4EE443F01183}" type="pres">
      <dgm:prSet presAssocID="{F5331F7B-8173-42F0-8D59-19585AB59259}" presName="parTx" presStyleLbl="revTx" presStyleIdx="1" presStyleCnt="3">
        <dgm:presLayoutVars>
          <dgm:chMax val="0"/>
          <dgm:chPref val="0"/>
        </dgm:presLayoutVars>
      </dgm:prSet>
      <dgm:spPr/>
    </dgm:pt>
    <dgm:pt modelId="{434E7FF3-BEE6-4032-805D-BE0088FC5EF5}" type="pres">
      <dgm:prSet presAssocID="{6E516DBF-946A-4DB0-B310-63C60B867504}" presName="sibTrans" presStyleCnt="0"/>
      <dgm:spPr/>
    </dgm:pt>
    <dgm:pt modelId="{F4B6866B-860E-479D-9FAE-E6DE0BD981A0}" type="pres">
      <dgm:prSet presAssocID="{BFE999FC-FD64-49B7-90A8-C2A7E5F3FC49}" presName="compNode" presStyleCnt="0"/>
      <dgm:spPr/>
    </dgm:pt>
    <dgm:pt modelId="{F3614787-737F-40E9-836A-43CE0883FDC3}" type="pres">
      <dgm:prSet presAssocID="{BFE999FC-FD64-49B7-90A8-C2A7E5F3FC49}" presName="bgRect" presStyleLbl="bgShp" presStyleIdx="2" presStyleCnt="3"/>
      <dgm:spPr/>
    </dgm:pt>
    <dgm:pt modelId="{02BD2B5D-D7F4-4138-B8AB-A73C18ECFBEF}" type="pres">
      <dgm:prSet presAssocID="{BFE999FC-FD64-49B7-90A8-C2A7E5F3FC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C37DAAA-B490-4AE4-9A8A-FEAC7A5D1262}" type="pres">
      <dgm:prSet presAssocID="{BFE999FC-FD64-49B7-90A8-C2A7E5F3FC49}" presName="spaceRect" presStyleCnt="0"/>
      <dgm:spPr/>
    </dgm:pt>
    <dgm:pt modelId="{0DA4DE4C-51C5-4473-8F68-F985F6BD68A8}" type="pres">
      <dgm:prSet presAssocID="{BFE999FC-FD64-49B7-90A8-C2A7E5F3FC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BAE3528-FEA6-449A-AC2D-3866DA11F99A}" srcId="{A9AC4815-7B47-45A3-A1FB-C639C087A3D4}" destId="{F5331F7B-8173-42F0-8D59-19585AB59259}" srcOrd="1" destOrd="0" parTransId="{060B706F-C777-4386-B1D0-66BF2631B954}" sibTransId="{6E516DBF-946A-4DB0-B310-63C60B867504}"/>
    <dgm:cxn modelId="{546C752B-D0DB-4A12-85FA-695252DBB528}" type="presOf" srcId="{A9AC4815-7B47-45A3-A1FB-C639C087A3D4}" destId="{4D52F750-5067-463E-894C-EC73F3B1F308}" srcOrd="0" destOrd="0" presId="urn:microsoft.com/office/officeart/2018/2/layout/IconVerticalSolidList"/>
    <dgm:cxn modelId="{706AF942-BCD4-4E64-BDA0-38569B68ACBB}" type="presOf" srcId="{8C2DDC09-F632-40AF-9174-9B334651F496}" destId="{783F8D2E-1B8B-4889-86E1-266ACF2DDB5E}" srcOrd="0" destOrd="0" presId="urn:microsoft.com/office/officeart/2018/2/layout/IconVerticalSolidList"/>
    <dgm:cxn modelId="{6D0992A2-EE3C-40DA-94B0-15208DCB00A3}" type="presOf" srcId="{BFE999FC-FD64-49B7-90A8-C2A7E5F3FC49}" destId="{0DA4DE4C-51C5-4473-8F68-F985F6BD68A8}" srcOrd="0" destOrd="0" presId="urn:microsoft.com/office/officeart/2018/2/layout/IconVerticalSolidList"/>
    <dgm:cxn modelId="{9B0E7AA4-A71E-438B-B762-91A051894027}" type="presOf" srcId="{F5331F7B-8173-42F0-8D59-19585AB59259}" destId="{5329804F-5820-4BC0-AD5D-4EE443F01183}" srcOrd="0" destOrd="0" presId="urn:microsoft.com/office/officeart/2018/2/layout/IconVerticalSolidList"/>
    <dgm:cxn modelId="{ECB2BEB1-F486-441C-A044-5270E0FA1B6B}" srcId="{A9AC4815-7B47-45A3-A1FB-C639C087A3D4}" destId="{8C2DDC09-F632-40AF-9174-9B334651F496}" srcOrd="0" destOrd="0" parTransId="{B02C0B3B-9614-4476-A8D5-1C769C1F7D0D}" sibTransId="{85EFFDEE-7E48-477C-B0BA-5ED6C7466C32}"/>
    <dgm:cxn modelId="{828048EF-5E22-417E-8C0A-2C6105BC0486}" srcId="{A9AC4815-7B47-45A3-A1FB-C639C087A3D4}" destId="{BFE999FC-FD64-49B7-90A8-C2A7E5F3FC49}" srcOrd="2" destOrd="0" parTransId="{18CECA9E-2625-4892-9323-B5CAA6A3CD25}" sibTransId="{37379388-9C7A-451D-8EBF-2948F6FD643A}"/>
    <dgm:cxn modelId="{183D846F-AE91-4F95-AD82-EC8AA08BB5BC}" type="presParOf" srcId="{4D52F750-5067-463E-894C-EC73F3B1F308}" destId="{8695ECC2-059C-447D-9B96-BE51C7B8FB70}" srcOrd="0" destOrd="0" presId="urn:microsoft.com/office/officeart/2018/2/layout/IconVerticalSolidList"/>
    <dgm:cxn modelId="{FE8ECE7D-428B-4199-B830-87A941931166}" type="presParOf" srcId="{8695ECC2-059C-447D-9B96-BE51C7B8FB70}" destId="{5AB42D83-7F27-448E-A763-8FC8F7841251}" srcOrd="0" destOrd="0" presId="urn:microsoft.com/office/officeart/2018/2/layout/IconVerticalSolidList"/>
    <dgm:cxn modelId="{3A977EED-80E0-44F7-8DA8-6F43C6C70C20}" type="presParOf" srcId="{8695ECC2-059C-447D-9B96-BE51C7B8FB70}" destId="{58C04000-C9B0-4031-8D40-7126286E935D}" srcOrd="1" destOrd="0" presId="urn:microsoft.com/office/officeart/2018/2/layout/IconVerticalSolidList"/>
    <dgm:cxn modelId="{83B9D53C-C71F-4E06-A04B-CC6B36B757CE}" type="presParOf" srcId="{8695ECC2-059C-447D-9B96-BE51C7B8FB70}" destId="{61657174-99AE-439D-B7BA-A577571AB58B}" srcOrd="2" destOrd="0" presId="urn:microsoft.com/office/officeart/2018/2/layout/IconVerticalSolidList"/>
    <dgm:cxn modelId="{008DF2D4-3824-4822-8CE1-DFC574FE78A8}" type="presParOf" srcId="{8695ECC2-059C-447D-9B96-BE51C7B8FB70}" destId="{783F8D2E-1B8B-4889-86E1-266ACF2DDB5E}" srcOrd="3" destOrd="0" presId="urn:microsoft.com/office/officeart/2018/2/layout/IconVerticalSolidList"/>
    <dgm:cxn modelId="{C62588D1-F10C-472C-AAC0-38F5FE18BE21}" type="presParOf" srcId="{4D52F750-5067-463E-894C-EC73F3B1F308}" destId="{77DE83AA-D434-426D-B10C-F018C621E6CA}" srcOrd="1" destOrd="0" presId="urn:microsoft.com/office/officeart/2018/2/layout/IconVerticalSolidList"/>
    <dgm:cxn modelId="{9A429179-0577-4DE1-B105-17171E64890C}" type="presParOf" srcId="{4D52F750-5067-463E-894C-EC73F3B1F308}" destId="{C9FF4F22-C695-438A-AAB8-BBCFC15766F1}" srcOrd="2" destOrd="0" presId="urn:microsoft.com/office/officeart/2018/2/layout/IconVerticalSolidList"/>
    <dgm:cxn modelId="{03A25ABE-839C-4E3B-BD09-C32C47095501}" type="presParOf" srcId="{C9FF4F22-C695-438A-AAB8-BBCFC15766F1}" destId="{F69B5DAD-E6CE-4A4A-A621-AD96EBE7AA9C}" srcOrd="0" destOrd="0" presId="urn:microsoft.com/office/officeart/2018/2/layout/IconVerticalSolidList"/>
    <dgm:cxn modelId="{5322CD07-2DCA-44C8-8641-D750AA61717E}" type="presParOf" srcId="{C9FF4F22-C695-438A-AAB8-BBCFC15766F1}" destId="{60D172E8-926C-4222-8B7B-5A6B49BF22B1}" srcOrd="1" destOrd="0" presId="urn:microsoft.com/office/officeart/2018/2/layout/IconVerticalSolidList"/>
    <dgm:cxn modelId="{588CA850-4CE4-432C-A9C3-F9A1D5EFE73C}" type="presParOf" srcId="{C9FF4F22-C695-438A-AAB8-BBCFC15766F1}" destId="{2D3EAE43-5475-4EAB-B095-25F4FC9F5BC5}" srcOrd="2" destOrd="0" presId="urn:microsoft.com/office/officeart/2018/2/layout/IconVerticalSolidList"/>
    <dgm:cxn modelId="{D971C73E-8D19-49D6-B323-625D4F28576B}" type="presParOf" srcId="{C9FF4F22-C695-438A-AAB8-BBCFC15766F1}" destId="{5329804F-5820-4BC0-AD5D-4EE443F01183}" srcOrd="3" destOrd="0" presId="urn:microsoft.com/office/officeart/2018/2/layout/IconVerticalSolidList"/>
    <dgm:cxn modelId="{D3DBA076-2CD2-425B-BEBE-F1D3E9C7E8B2}" type="presParOf" srcId="{4D52F750-5067-463E-894C-EC73F3B1F308}" destId="{434E7FF3-BEE6-4032-805D-BE0088FC5EF5}" srcOrd="3" destOrd="0" presId="urn:microsoft.com/office/officeart/2018/2/layout/IconVerticalSolidList"/>
    <dgm:cxn modelId="{9BE54312-EF52-4530-86FA-5973E19359FA}" type="presParOf" srcId="{4D52F750-5067-463E-894C-EC73F3B1F308}" destId="{F4B6866B-860E-479D-9FAE-E6DE0BD981A0}" srcOrd="4" destOrd="0" presId="urn:microsoft.com/office/officeart/2018/2/layout/IconVerticalSolidList"/>
    <dgm:cxn modelId="{60A64530-1E4A-430E-A9FE-0165D1F3DA4D}" type="presParOf" srcId="{F4B6866B-860E-479D-9FAE-E6DE0BD981A0}" destId="{F3614787-737F-40E9-836A-43CE0883FDC3}" srcOrd="0" destOrd="0" presId="urn:microsoft.com/office/officeart/2018/2/layout/IconVerticalSolidList"/>
    <dgm:cxn modelId="{3766ACB0-8EC8-4846-97B0-8DA131181C87}" type="presParOf" srcId="{F4B6866B-860E-479D-9FAE-E6DE0BD981A0}" destId="{02BD2B5D-D7F4-4138-B8AB-A73C18ECFBEF}" srcOrd="1" destOrd="0" presId="urn:microsoft.com/office/officeart/2018/2/layout/IconVerticalSolidList"/>
    <dgm:cxn modelId="{152F371F-BDD4-4818-95A0-189CF00470E2}" type="presParOf" srcId="{F4B6866B-860E-479D-9FAE-E6DE0BD981A0}" destId="{5C37DAAA-B490-4AE4-9A8A-FEAC7A5D1262}" srcOrd="2" destOrd="0" presId="urn:microsoft.com/office/officeart/2018/2/layout/IconVerticalSolidList"/>
    <dgm:cxn modelId="{9B08C50D-AD6F-4132-8FCD-C097D798335E}" type="presParOf" srcId="{F4B6866B-860E-479D-9FAE-E6DE0BD981A0}" destId="{0DA4DE4C-51C5-4473-8F68-F985F6BD68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10A33B-84A4-4368-959B-C62F655738C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25835C-F7B3-46E4-AA53-6E90DD29F205}">
      <dgm:prSet/>
      <dgm:spPr/>
      <dgm:t>
        <a:bodyPr/>
        <a:lstStyle/>
        <a:p>
          <a:r>
            <a:rPr lang="en-US"/>
            <a:t>Initially we developed a Multi-Layer perceptron for the binary classifications </a:t>
          </a:r>
        </a:p>
      </dgm:t>
    </dgm:pt>
    <dgm:pt modelId="{E98BFF87-FC24-45FC-B98C-68795A91E8B6}" type="parTrans" cxnId="{8D2D55C6-1602-457C-946E-8D2E37F8BAEA}">
      <dgm:prSet/>
      <dgm:spPr/>
      <dgm:t>
        <a:bodyPr/>
        <a:lstStyle/>
        <a:p>
          <a:endParaRPr lang="en-US"/>
        </a:p>
      </dgm:t>
    </dgm:pt>
    <dgm:pt modelId="{E390A28F-B3C9-432F-830B-993BEF1E4E26}" type="sibTrans" cxnId="{8D2D55C6-1602-457C-946E-8D2E37F8BAEA}">
      <dgm:prSet/>
      <dgm:spPr/>
      <dgm:t>
        <a:bodyPr/>
        <a:lstStyle/>
        <a:p>
          <a:endParaRPr lang="en-US"/>
        </a:p>
      </dgm:t>
    </dgm:pt>
    <dgm:pt modelId="{955224B2-A016-4F2F-BF41-0D03069A600D}">
      <dgm:prSet/>
      <dgm:spPr/>
      <dgm:t>
        <a:bodyPr/>
        <a:lstStyle/>
        <a:p>
          <a:r>
            <a:rPr lang="en-US"/>
            <a:t>The model uses the “ Sigmoid-activation function” and predicts the possibility of the class 1.</a:t>
          </a:r>
        </a:p>
      </dgm:t>
    </dgm:pt>
    <dgm:pt modelId="{474248F4-43D4-4952-B38C-63E573E8B320}" type="parTrans" cxnId="{247F0324-4FEE-4169-8D1D-D08B37918688}">
      <dgm:prSet/>
      <dgm:spPr/>
      <dgm:t>
        <a:bodyPr/>
        <a:lstStyle/>
        <a:p>
          <a:endParaRPr lang="en-US"/>
        </a:p>
      </dgm:t>
    </dgm:pt>
    <dgm:pt modelId="{DE5DC523-4A61-497F-A6CF-FB6C480796CB}" type="sibTrans" cxnId="{247F0324-4FEE-4169-8D1D-D08B37918688}">
      <dgm:prSet/>
      <dgm:spPr/>
      <dgm:t>
        <a:bodyPr/>
        <a:lstStyle/>
        <a:p>
          <a:endParaRPr lang="en-US"/>
        </a:p>
      </dgm:t>
    </dgm:pt>
    <dgm:pt modelId="{EA8803E5-AAE1-474D-95E3-2858116E886A}">
      <dgm:prSet/>
      <dgm:spPr/>
      <dgm:t>
        <a:bodyPr/>
        <a:lstStyle/>
        <a:p>
          <a:r>
            <a:rPr lang="en-US"/>
            <a:t>The model was fit for most of the data and the remaining is used for evaluation</a:t>
          </a:r>
        </a:p>
      </dgm:t>
    </dgm:pt>
    <dgm:pt modelId="{709B13DD-B714-41C5-B0E4-2B9B6AEF0A4F}" type="parTrans" cxnId="{7C45C94C-33D0-44A5-9426-C3BBCE57DB72}">
      <dgm:prSet/>
      <dgm:spPr/>
      <dgm:t>
        <a:bodyPr/>
        <a:lstStyle/>
        <a:p>
          <a:endParaRPr lang="en-US"/>
        </a:p>
      </dgm:t>
    </dgm:pt>
    <dgm:pt modelId="{482EC48F-1C60-413E-92F2-53D207EC063F}" type="sibTrans" cxnId="{7C45C94C-33D0-44A5-9426-C3BBCE57DB72}">
      <dgm:prSet/>
      <dgm:spPr/>
      <dgm:t>
        <a:bodyPr/>
        <a:lstStyle/>
        <a:p>
          <a:endParaRPr lang="en-US"/>
        </a:p>
      </dgm:t>
    </dgm:pt>
    <dgm:pt modelId="{08455203-8339-4E05-A0C7-4FA7F48950B3}">
      <dgm:prSet/>
      <dgm:spPr/>
      <dgm:t>
        <a:bodyPr/>
        <a:lstStyle/>
        <a:p>
          <a:r>
            <a:rPr lang="en-US"/>
            <a:t>We further  implemented the stochastic gradient descent for exploiting the binary cross entropy loss as metric.</a:t>
          </a:r>
        </a:p>
      </dgm:t>
    </dgm:pt>
    <dgm:pt modelId="{68770E1E-3113-4341-A629-C4D12C9C5BDF}" type="parTrans" cxnId="{C7992873-9778-4FBF-BDEA-2CA7C0CC1264}">
      <dgm:prSet/>
      <dgm:spPr/>
      <dgm:t>
        <a:bodyPr/>
        <a:lstStyle/>
        <a:p>
          <a:endParaRPr lang="en-US"/>
        </a:p>
      </dgm:t>
    </dgm:pt>
    <dgm:pt modelId="{C924C952-23F0-445D-8EA5-8486963B3AA4}" type="sibTrans" cxnId="{C7992873-9778-4FBF-BDEA-2CA7C0CC1264}">
      <dgm:prSet/>
      <dgm:spPr/>
      <dgm:t>
        <a:bodyPr/>
        <a:lstStyle/>
        <a:p>
          <a:endParaRPr lang="en-US"/>
        </a:p>
      </dgm:t>
    </dgm:pt>
    <dgm:pt modelId="{F5A99BFB-1A6B-4C91-AFFC-2A9FC18BFFF2}">
      <dgm:prSet/>
      <dgm:spPr/>
      <dgm:t>
        <a:bodyPr/>
        <a:lstStyle/>
        <a:p>
          <a:r>
            <a:rPr lang="en-US"/>
            <a:t>The MLP (Multi-layer perceptron did not go well for the regression model</a:t>
          </a:r>
        </a:p>
      </dgm:t>
    </dgm:pt>
    <dgm:pt modelId="{E1F56783-A364-490D-8506-DDBAC67AC980}" type="parTrans" cxnId="{BDB5A2B8-E069-4ADE-9C72-BE85FD1A619F}">
      <dgm:prSet/>
      <dgm:spPr/>
      <dgm:t>
        <a:bodyPr/>
        <a:lstStyle/>
        <a:p>
          <a:endParaRPr lang="en-US"/>
        </a:p>
      </dgm:t>
    </dgm:pt>
    <dgm:pt modelId="{21969629-7E45-44A7-BB75-4B0E24D72CB8}" type="sibTrans" cxnId="{BDB5A2B8-E069-4ADE-9C72-BE85FD1A619F}">
      <dgm:prSet/>
      <dgm:spPr/>
      <dgm:t>
        <a:bodyPr/>
        <a:lstStyle/>
        <a:p>
          <a:endParaRPr lang="en-US"/>
        </a:p>
      </dgm:t>
    </dgm:pt>
    <dgm:pt modelId="{C84A3969-34BD-924A-938C-7D0406BDC9E3}" type="pres">
      <dgm:prSet presAssocID="{B210A33B-84A4-4368-959B-C62F655738C2}" presName="linear" presStyleCnt="0">
        <dgm:presLayoutVars>
          <dgm:animLvl val="lvl"/>
          <dgm:resizeHandles val="exact"/>
        </dgm:presLayoutVars>
      </dgm:prSet>
      <dgm:spPr/>
    </dgm:pt>
    <dgm:pt modelId="{BAAD4425-88FC-F14A-B13B-B50B4F1D7525}" type="pres">
      <dgm:prSet presAssocID="{7F25835C-F7B3-46E4-AA53-6E90DD29F20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049F5BD-6B6A-5446-9FE9-01739B275FA2}" type="pres">
      <dgm:prSet presAssocID="{E390A28F-B3C9-432F-830B-993BEF1E4E26}" presName="spacer" presStyleCnt="0"/>
      <dgm:spPr/>
    </dgm:pt>
    <dgm:pt modelId="{3FD65A4C-97F7-994C-961A-06419482FC20}" type="pres">
      <dgm:prSet presAssocID="{955224B2-A016-4F2F-BF41-0D03069A60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FD7092-2350-EC4E-B65E-D0956B7B2D27}" type="pres">
      <dgm:prSet presAssocID="{DE5DC523-4A61-497F-A6CF-FB6C480796CB}" presName="spacer" presStyleCnt="0"/>
      <dgm:spPr/>
    </dgm:pt>
    <dgm:pt modelId="{ACB70051-65B9-5F4E-AC42-99746095095C}" type="pres">
      <dgm:prSet presAssocID="{EA8803E5-AAE1-474D-95E3-2858116E886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BDAF70-9D25-7749-81C2-883FB3ED0DCC}" type="pres">
      <dgm:prSet presAssocID="{482EC48F-1C60-413E-92F2-53D207EC063F}" presName="spacer" presStyleCnt="0"/>
      <dgm:spPr/>
    </dgm:pt>
    <dgm:pt modelId="{EE0D46AD-0685-8E4D-A8E3-64A1C271D0A8}" type="pres">
      <dgm:prSet presAssocID="{08455203-8339-4E05-A0C7-4FA7F48950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E6B600-DFA5-8B40-8B80-A0DAA75048A4}" type="pres">
      <dgm:prSet presAssocID="{C924C952-23F0-445D-8EA5-8486963B3AA4}" presName="spacer" presStyleCnt="0"/>
      <dgm:spPr/>
    </dgm:pt>
    <dgm:pt modelId="{A03F6060-A28B-4147-A907-7856B7B03307}" type="pres">
      <dgm:prSet presAssocID="{F5A99BFB-1A6B-4C91-AFFC-2A9FC18BFF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47F0324-4FEE-4169-8D1D-D08B37918688}" srcId="{B210A33B-84A4-4368-959B-C62F655738C2}" destId="{955224B2-A016-4F2F-BF41-0D03069A600D}" srcOrd="1" destOrd="0" parTransId="{474248F4-43D4-4952-B38C-63E573E8B320}" sibTransId="{DE5DC523-4A61-497F-A6CF-FB6C480796CB}"/>
    <dgm:cxn modelId="{C250C029-3473-6D42-BA3C-FF386EC49351}" type="presOf" srcId="{955224B2-A016-4F2F-BF41-0D03069A600D}" destId="{3FD65A4C-97F7-994C-961A-06419482FC20}" srcOrd="0" destOrd="0" presId="urn:microsoft.com/office/officeart/2005/8/layout/vList2"/>
    <dgm:cxn modelId="{7C45C94C-33D0-44A5-9426-C3BBCE57DB72}" srcId="{B210A33B-84A4-4368-959B-C62F655738C2}" destId="{EA8803E5-AAE1-474D-95E3-2858116E886A}" srcOrd="2" destOrd="0" parTransId="{709B13DD-B714-41C5-B0E4-2B9B6AEF0A4F}" sibTransId="{482EC48F-1C60-413E-92F2-53D207EC063F}"/>
    <dgm:cxn modelId="{1BA9265F-6647-CA4F-BB86-9DDAE5DAE465}" type="presOf" srcId="{B210A33B-84A4-4368-959B-C62F655738C2}" destId="{C84A3969-34BD-924A-938C-7D0406BDC9E3}" srcOrd="0" destOrd="0" presId="urn:microsoft.com/office/officeart/2005/8/layout/vList2"/>
    <dgm:cxn modelId="{A43E4D62-35B2-6145-AB11-EE277417B1BB}" type="presOf" srcId="{08455203-8339-4E05-A0C7-4FA7F48950B3}" destId="{EE0D46AD-0685-8E4D-A8E3-64A1C271D0A8}" srcOrd="0" destOrd="0" presId="urn:microsoft.com/office/officeart/2005/8/layout/vList2"/>
    <dgm:cxn modelId="{C7992873-9778-4FBF-BDEA-2CA7C0CC1264}" srcId="{B210A33B-84A4-4368-959B-C62F655738C2}" destId="{08455203-8339-4E05-A0C7-4FA7F48950B3}" srcOrd="3" destOrd="0" parTransId="{68770E1E-3113-4341-A629-C4D12C9C5BDF}" sibTransId="{C924C952-23F0-445D-8EA5-8486963B3AA4}"/>
    <dgm:cxn modelId="{BDB5A2B8-E069-4ADE-9C72-BE85FD1A619F}" srcId="{B210A33B-84A4-4368-959B-C62F655738C2}" destId="{F5A99BFB-1A6B-4C91-AFFC-2A9FC18BFFF2}" srcOrd="4" destOrd="0" parTransId="{E1F56783-A364-490D-8506-DDBAC67AC980}" sibTransId="{21969629-7E45-44A7-BB75-4B0E24D72CB8}"/>
    <dgm:cxn modelId="{091A88C4-5A5E-804F-933A-9F51077285E9}" type="presOf" srcId="{EA8803E5-AAE1-474D-95E3-2858116E886A}" destId="{ACB70051-65B9-5F4E-AC42-99746095095C}" srcOrd="0" destOrd="0" presId="urn:microsoft.com/office/officeart/2005/8/layout/vList2"/>
    <dgm:cxn modelId="{8D2D55C6-1602-457C-946E-8D2E37F8BAEA}" srcId="{B210A33B-84A4-4368-959B-C62F655738C2}" destId="{7F25835C-F7B3-46E4-AA53-6E90DD29F205}" srcOrd="0" destOrd="0" parTransId="{E98BFF87-FC24-45FC-B98C-68795A91E8B6}" sibTransId="{E390A28F-B3C9-432F-830B-993BEF1E4E26}"/>
    <dgm:cxn modelId="{96D4E0C9-0E53-654F-997C-1363047CF78E}" type="presOf" srcId="{7F25835C-F7B3-46E4-AA53-6E90DD29F205}" destId="{BAAD4425-88FC-F14A-B13B-B50B4F1D7525}" srcOrd="0" destOrd="0" presId="urn:microsoft.com/office/officeart/2005/8/layout/vList2"/>
    <dgm:cxn modelId="{96B19BF6-C64E-B14B-A2B8-D954E1130B70}" type="presOf" srcId="{F5A99BFB-1A6B-4C91-AFFC-2A9FC18BFFF2}" destId="{A03F6060-A28B-4147-A907-7856B7B03307}" srcOrd="0" destOrd="0" presId="urn:microsoft.com/office/officeart/2005/8/layout/vList2"/>
    <dgm:cxn modelId="{48ED049D-243F-C04F-9E00-3BA0E684626C}" type="presParOf" srcId="{C84A3969-34BD-924A-938C-7D0406BDC9E3}" destId="{BAAD4425-88FC-F14A-B13B-B50B4F1D7525}" srcOrd="0" destOrd="0" presId="urn:microsoft.com/office/officeart/2005/8/layout/vList2"/>
    <dgm:cxn modelId="{453A2314-9364-D241-BBD5-B778D0821DA3}" type="presParOf" srcId="{C84A3969-34BD-924A-938C-7D0406BDC9E3}" destId="{0049F5BD-6B6A-5446-9FE9-01739B275FA2}" srcOrd="1" destOrd="0" presId="urn:microsoft.com/office/officeart/2005/8/layout/vList2"/>
    <dgm:cxn modelId="{B1EC7399-E4B8-0B4A-98B9-AD932EADBA6C}" type="presParOf" srcId="{C84A3969-34BD-924A-938C-7D0406BDC9E3}" destId="{3FD65A4C-97F7-994C-961A-06419482FC20}" srcOrd="2" destOrd="0" presId="urn:microsoft.com/office/officeart/2005/8/layout/vList2"/>
    <dgm:cxn modelId="{6B11B07B-C5DE-D545-98F7-735F743DF32B}" type="presParOf" srcId="{C84A3969-34BD-924A-938C-7D0406BDC9E3}" destId="{12FD7092-2350-EC4E-B65E-D0956B7B2D27}" srcOrd="3" destOrd="0" presId="urn:microsoft.com/office/officeart/2005/8/layout/vList2"/>
    <dgm:cxn modelId="{651675C7-2A7E-AC46-9037-5E9AECF1CD3C}" type="presParOf" srcId="{C84A3969-34BD-924A-938C-7D0406BDC9E3}" destId="{ACB70051-65B9-5F4E-AC42-99746095095C}" srcOrd="4" destOrd="0" presId="urn:microsoft.com/office/officeart/2005/8/layout/vList2"/>
    <dgm:cxn modelId="{EF718EF1-D22F-8D46-931F-0EBA609C828A}" type="presParOf" srcId="{C84A3969-34BD-924A-938C-7D0406BDC9E3}" destId="{99BDAF70-9D25-7749-81C2-883FB3ED0DCC}" srcOrd="5" destOrd="0" presId="urn:microsoft.com/office/officeart/2005/8/layout/vList2"/>
    <dgm:cxn modelId="{741970FE-EA5F-C14C-8932-C6C2D8B4B07D}" type="presParOf" srcId="{C84A3969-34BD-924A-938C-7D0406BDC9E3}" destId="{EE0D46AD-0685-8E4D-A8E3-64A1C271D0A8}" srcOrd="6" destOrd="0" presId="urn:microsoft.com/office/officeart/2005/8/layout/vList2"/>
    <dgm:cxn modelId="{CBFB406B-DABC-C94E-BEBA-E10FB11FBD0B}" type="presParOf" srcId="{C84A3969-34BD-924A-938C-7D0406BDC9E3}" destId="{0EE6B600-DFA5-8B40-8B80-A0DAA75048A4}" srcOrd="7" destOrd="0" presId="urn:microsoft.com/office/officeart/2005/8/layout/vList2"/>
    <dgm:cxn modelId="{7EAB81A6-A635-AC4B-8FB7-32B8B63A2193}" type="presParOf" srcId="{C84A3969-34BD-924A-938C-7D0406BDC9E3}" destId="{A03F6060-A28B-4147-A907-7856B7B033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42D83-7F27-448E-A763-8FC8F7841251}">
      <dsp:nvSpPr>
        <dsp:cNvPr id="0" name=""/>
        <dsp:cNvSpPr/>
      </dsp:nvSpPr>
      <dsp:spPr>
        <a:xfrm>
          <a:off x="0" y="600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04000-C9B0-4031-8D40-7126286E935D}">
      <dsp:nvSpPr>
        <dsp:cNvPr id="0" name=""/>
        <dsp:cNvSpPr/>
      </dsp:nvSpPr>
      <dsp:spPr>
        <a:xfrm>
          <a:off x="425229" y="316887"/>
          <a:ext cx="773144" cy="773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8D2E-1B8B-4889-86E1-266ACF2DDB5E}">
      <dsp:nvSpPr>
        <dsp:cNvPr id="0" name=""/>
        <dsp:cNvSpPr/>
      </dsp:nvSpPr>
      <dsp:spPr>
        <a:xfrm>
          <a:off x="1623604" y="600"/>
          <a:ext cx="5033164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Four P’s</a:t>
          </a:r>
        </a:p>
      </dsp:txBody>
      <dsp:txXfrm>
        <a:off x="1623604" y="600"/>
        <a:ext cx="5033164" cy="1405718"/>
      </dsp:txXfrm>
    </dsp:sp>
    <dsp:sp modelId="{F69B5DAD-E6CE-4A4A-A621-AD96EBE7AA9C}">
      <dsp:nvSpPr>
        <dsp:cNvPr id="0" name=""/>
        <dsp:cNvSpPr/>
      </dsp:nvSpPr>
      <dsp:spPr>
        <a:xfrm>
          <a:off x="0" y="1757748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172E8-926C-4222-8B7B-5A6B49BF22B1}">
      <dsp:nvSpPr>
        <dsp:cNvPr id="0" name=""/>
        <dsp:cNvSpPr/>
      </dsp:nvSpPr>
      <dsp:spPr>
        <a:xfrm>
          <a:off x="425229" y="2074035"/>
          <a:ext cx="773144" cy="773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9804F-5820-4BC0-AD5D-4EE443F01183}">
      <dsp:nvSpPr>
        <dsp:cNvPr id="0" name=""/>
        <dsp:cNvSpPr/>
      </dsp:nvSpPr>
      <dsp:spPr>
        <a:xfrm>
          <a:off x="1623604" y="1757748"/>
          <a:ext cx="5033164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PY Torch Deep Learning Models Classification</a:t>
          </a:r>
        </a:p>
      </dsp:txBody>
      <dsp:txXfrm>
        <a:off x="1623604" y="1757748"/>
        <a:ext cx="5033164" cy="1405718"/>
      </dsp:txXfrm>
    </dsp:sp>
    <dsp:sp modelId="{F3614787-737F-40E9-836A-43CE0883FDC3}">
      <dsp:nvSpPr>
        <dsp:cNvPr id="0" name=""/>
        <dsp:cNvSpPr/>
      </dsp:nvSpPr>
      <dsp:spPr>
        <a:xfrm>
          <a:off x="0" y="3514896"/>
          <a:ext cx="6656769" cy="14057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D2B5D-D7F4-4138-B8AB-A73C18ECFBEF}">
      <dsp:nvSpPr>
        <dsp:cNvPr id="0" name=""/>
        <dsp:cNvSpPr/>
      </dsp:nvSpPr>
      <dsp:spPr>
        <a:xfrm>
          <a:off x="425229" y="3831182"/>
          <a:ext cx="773144" cy="773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4DE4C-51C5-4473-8F68-F985F6BD68A8}">
      <dsp:nvSpPr>
        <dsp:cNvPr id="0" name=""/>
        <dsp:cNvSpPr/>
      </dsp:nvSpPr>
      <dsp:spPr>
        <a:xfrm>
          <a:off x="1623604" y="3514896"/>
          <a:ext cx="5033164" cy="1405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2" tIns="148772" rIns="148772" bIns="148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 and Further steps</a:t>
          </a:r>
        </a:p>
      </dsp:txBody>
      <dsp:txXfrm>
        <a:off x="1623604" y="3514896"/>
        <a:ext cx="5033164" cy="1405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D4425-88FC-F14A-B13B-B50B4F1D7525}">
      <dsp:nvSpPr>
        <dsp:cNvPr id="0" name=""/>
        <dsp:cNvSpPr/>
      </dsp:nvSpPr>
      <dsp:spPr>
        <a:xfrm>
          <a:off x="0" y="517192"/>
          <a:ext cx="6656769" cy="7335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Initially we developed a Multi-Layer perceptron for the binary classifications </a:t>
          </a:r>
        </a:p>
      </dsp:txBody>
      <dsp:txXfrm>
        <a:off x="35811" y="553003"/>
        <a:ext cx="6585147" cy="661968"/>
      </dsp:txXfrm>
    </dsp:sp>
    <dsp:sp modelId="{3FD65A4C-97F7-994C-961A-06419482FC20}">
      <dsp:nvSpPr>
        <dsp:cNvPr id="0" name=""/>
        <dsp:cNvSpPr/>
      </dsp:nvSpPr>
      <dsp:spPr>
        <a:xfrm>
          <a:off x="0" y="1305502"/>
          <a:ext cx="6656769" cy="733590"/>
        </a:xfrm>
        <a:prstGeom prst="round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model uses the “ Sigmoid-activation function” and predicts the possibility of the class 1.</a:t>
          </a:r>
        </a:p>
      </dsp:txBody>
      <dsp:txXfrm>
        <a:off x="35811" y="1341313"/>
        <a:ext cx="6585147" cy="661968"/>
      </dsp:txXfrm>
    </dsp:sp>
    <dsp:sp modelId="{ACB70051-65B9-5F4E-AC42-99746095095C}">
      <dsp:nvSpPr>
        <dsp:cNvPr id="0" name=""/>
        <dsp:cNvSpPr/>
      </dsp:nvSpPr>
      <dsp:spPr>
        <a:xfrm>
          <a:off x="0" y="2093812"/>
          <a:ext cx="6656769" cy="73359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model was fit for most of the data and the remaining is used for evaluation</a:t>
          </a:r>
        </a:p>
      </dsp:txBody>
      <dsp:txXfrm>
        <a:off x="35811" y="2129623"/>
        <a:ext cx="6585147" cy="661968"/>
      </dsp:txXfrm>
    </dsp:sp>
    <dsp:sp modelId="{EE0D46AD-0685-8E4D-A8E3-64A1C271D0A8}">
      <dsp:nvSpPr>
        <dsp:cNvPr id="0" name=""/>
        <dsp:cNvSpPr/>
      </dsp:nvSpPr>
      <dsp:spPr>
        <a:xfrm>
          <a:off x="0" y="2882122"/>
          <a:ext cx="6656769" cy="733590"/>
        </a:xfrm>
        <a:prstGeom prst="round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further  implemented the stochastic gradient descent for exploiting the binary cross entropy loss as metric.</a:t>
          </a:r>
        </a:p>
      </dsp:txBody>
      <dsp:txXfrm>
        <a:off x="35811" y="2917933"/>
        <a:ext cx="6585147" cy="661968"/>
      </dsp:txXfrm>
    </dsp:sp>
    <dsp:sp modelId="{A03F6060-A28B-4147-A907-7856B7B03307}">
      <dsp:nvSpPr>
        <dsp:cNvPr id="0" name=""/>
        <dsp:cNvSpPr/>
      </dsp:nvSpPr>
      <dsp:spPr>
        <a:xfrm>
          <a:off x="0" y="3670432"/>
          <a:ext cx="6656769" cy="73359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MLP (Multi-layer perceptron did not go well for the regression model</a:t>
          </a:r>
        </a:p>
      </dsp:txBody>
      <dsp:txXfrm>
        <a:off x="35811" y="3706243"/>
        <a:ext cx="6585147" cy="661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7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38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63900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989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1956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771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3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1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4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979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5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2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3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1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44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B0C90221-BDFB-6B7C-082B-4CCBAD96C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1" r="8392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554B5-2F92-44BF-FBD6-A53AB02D9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 dirty="0"/>
              <a:t>Home Credit Default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2C6DD-B145-1A00-D56C-E154ACCAB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AML FINAL PROJECT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GROUP 09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INDIANA UNIVERSITY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May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23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9E31-4A8F-23D8-7006-3AFB4D98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193"/>
          </a:xfrm>
        </p:spPr>
        <p:txBody>
          <a:bodyPr/>
          <a:lstStyle/>
          <a:p>
            <a:r>
              <a:rPr lang="en-US" dirty="0"/>
              <a:t>GROUP 09:</a:t>
            </a:r>
          </a:p>
        </p:txBody>
      </p:sp>
      <p:pic>
        <p:nvPicPr>
          <p:cNvPr id="4" name="Content Placeholder 4" descr="A picture containing text, person, white, male&#10;&#10;Description automatically generated">
            <a:extLst>
              <a:ext uri="{FF2B5EF4-FFF2-40B4-BE49-F238E27FC236}">
                <a16:creationId xmlns:a16="http://schemas.microsoft.com/office/drawing/2014/main" id="{91E9FDC9-DAB6-CB92-83CF-041504A1C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62" y="2326084"/>
            <a:ext cx="1951525" cy="190658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34EE2-2E03-B77A-D6C2-2A700989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12" y="2326084"/>
            <a:ext cx="2188420" cy="1878806"/>
          </a:xfrm>
          <a:prstGeom prst="rect">
            <a:avLst/>
          </a:prstGeom>
        </p:spPr>
      </p:pic>
      <p:pic>
        <p:nvPicPr>
          <p:cNvPr id="6" name="Picture 5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65882D32-D99A-3B6A-C249-5D4852C90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81" y="2351087"/>
            <a:ext cx="1828800" cy="1828800"/>
          </a:xfrm>
          <a:prstGeom prst="rect">
            <a:avLst/>
          </a:prstGeom>
        </p:spPr>
      </p:pic>
      <p:pic>
        <p:nvPicPr>
          <p:cNvPr id="7" name="Picture 6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50397365-9F18-8BA7-1BD7-E3237DB7D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630" y="2351087"/>
            <a:ext cx="1942375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97F089-37B4-06BB-3896-19C164124AB3}"/>
              </a:ext>
            </a:extLst>
          </p:cNvPr>
          <p:cNvSpPr/>
          <p:nvPr/>
        </p:nvSpPr>
        <p:spPr>
          <a:xfrm>
            <a:off x="237616" y="4442341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HANISH CHIDIPOTHU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7DA90-AEE2-0B29-AB66-74004ECB2795}"/>
              </a:ext>
            </a:extLst>
          </p:cNvPr>
          <p:cNvSpPr/>
          <p:nvPr/>
        </p:nvSpPr>
        <p:spPr>
          <a:xfrm>
            <a:off x="3579132" y="444234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NIDHI VRAJ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08D59-8F30-DB97-17C9-118A640C812D}"/>
              </a:ext>
            </a:extLst>
          </p:cNvPr>
          <p:cNvSpPr/>
          <p:nvPr/>
        </p:nvSpPr>
        <p:spPr>
          <a:xfrm>
            <a:off x="5938007" y="4324634"/>
            <a:ext cx="3022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CHANDRA SAGAR BHOGADI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717EC-D993-5330-0BC3-8A79849BC253}"/>
              </a:ext>
            </a:extLst>
          </p:cNvPr>
          <p:cNvSpPr/>
          <p:nvPr/>
        </p:nvSpPr>
        <p:spPr>
          <a:xfrm>
            <a:off x="9697050" y="4257675"/>
            <a:ext cx="1822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SRINIVAS VADDI</a:t>
            </a:r>
          </a:p>
        </p:txBody>
      </p:sp>
    </p:spTree>
    <p:extLst>
      <p:ext uri="{BB962C8B-B14F-4D97-AF65-F5344CB8AC3E}">
        <p14:creationId xmlns:p14="http://schemas.microsoft.com/office/powerpoint/2010/main" val="278337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ED4E4-5E43-ADFE-FBBE-A3E5E285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Contents: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87E3E8-0AD2-A46C-2E83-DD2EAD3EC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791812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21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CBEB4F5E-3094-EEFC-785E-8F8318418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3981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1E6928-0A42-9A67-07FF-DBB29F87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Four P’s: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A768D-85AB-091D-BFE9-7CC10AAFF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12519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PAST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In the phase 1 using the logistic regression we performed EDA upon the data and gained a baseline model.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In the phase 2, we performed feature engineering , used different models and tuned the  hyperparameters.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Finally, after a clear analysis check we justify that the Logistic regression and the ridge regression models are the best models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PRESENT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In the phase 3, we developed the PY Torch deep learning models. By, developing a Multi layer perceptron for binary classification and used tenser flow to visualize.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0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C96C-6664-BE6D-B902-5CDFBCDE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609601"/>
            <a:ext cx="11074399" cy="543176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The reason for using the deep learning models is to improve the accuracy and AUC of the baseline model.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Finally, we submitted our scores and rank results in Kaggle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PLANNED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We implemented a new loss function in PY Torch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We plan on increasing the AUC score of the deep learning models using different methods.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PROBLEMS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MLP(Multi-layer perceptron) didn’t function as expected</a:t>
            </a:r>
          </a:p>
        </p:txBody>
      </p:sp>
    </p:spTree>
    <p:extLst>
      <p:ext uri="{BB962C8B-B14F-4D97-AF65-F5344CB8AC3E}">
        <p14:creationId xmlns:p14="http://schemas.microsoft.com/office/powerpoint/2010/main" val="9333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5B060-DEFF-59C9-8929-0D5075CE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PY Torch Deep Learning Models: (classification)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A08F6D-E7C6-46BA-94E2-A563E9492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608589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2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788635-808A-75C5-FE40-4EBD8AA2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buFont typeface="Wingdings" pitchFamily="2" charset="2"/>
              <a:buChar char="v"/>
            </a:pPr>
            <a:r>
              <a:rPr lang="en-US" sz="3600" dirty="0">
                <a:solidFill>
                  <a:schemeClr val="bg1"/>
                </a:solidFill>
              </a:rPr>
              <a:t>Tensor flow analysis: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F1FA3-ED96-B54C-740A-CF43FBDC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64141"/>
            <a:ext cx="5143500" cy="3917202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0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BD19A-FE26-22C5-1EB6-A17BE121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6"/>
            <a:ext cx="3355321" cy="7957609"/>
          </a:xfrm>
        </p:spPr>
        <p:txBody>
          <a:bodyPr anchor="ctr"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Results &amp; Discussions: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The MPL classification Improved the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the baseline test accuracy and AUC</a:t>
            </a: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we used the feature engineer data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for MLP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5A08329-BB7C-3104-7ED8-3AF020AEB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11759"/>
              </p:ext>
            </p:extLst>
          </p:nvPr>
        </p:nvGraphicFramePr>
        <p:xfrm>
          <a:off x="6096001" y="1504282"/>
          <a:ext cx="5143503" cy="383692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180358">
                  <a:extLst>
                    <a:ext uri="{9D8B030D-6E8A-4147-A177-3AD203B41FA5}">
                      <a16:colId xmlns:a16="http://schemas.microsoft.com/office/drawing/2014/main" val="1309742882"/>
                    </a:ext>
                  </a:extLst>
                </a:gridCol>
                <a:gridCol w="1297268">
                  <a:extLst>
                    <a:ext uri="{9D8B030D-6E8A-4147-A177-3AD203B41FA5}">
                      <a16:colId xmlns:a16="http://schemas.microsoft.com/office/drawing/2014/main" val="93192247"/>
                    </a:ext>
                  </a:extLst>
                </a:gridCol>
                <a:gridCol w="1297268">
                  <a:extLst>
                    <a:ext uri="{9D8B030D-6E8A-4147-A177-3AD203B41FA5}">
                      <a16:colId xmlns:a16="http://schemas.microsoft.com/office/drawing/2014/main" val="2503129511"/>
                    </a:ext>
                  </a:extLst>
                </a:gridCol>
                <a:gridCol w="719215">
                  <a:extLst>
                    <a:ext uri="{9D8B030D-6E8A-4147-A177-3AD203B41FA5}">
                      <a16:colId xmlns:a16="http://schemas.microsoft.com/office/drawing/2014/main" val="679404058"/>
                    </a:ext>
                  </a:extLst>
                </a:gridCol>
                <a:gridCol w="649394">
                  <a:extLst>
                    <a:ext uri="{9D8B030D-6E8A-4147-A177-3AD203B41FA5}">
                      <a16:colId xmlns:a16="http://schemas.microsoft.com/office/drawing/2014/main" val="2351723524"/>
                    </a:ext>
                  </a:extLst>
                </a:gridCol>
              </a:tblGrid>
              <a:tr h="608216"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55318" marR="79025" marT="15805" marB="1185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TRAIN ACCURACY</a:t>
                      </a:r>
                    </a:p>
                  </a:txBody>
                  <a:tcPr marL="55318" marR="79025" marT="15805" marB="1185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TEST ACCURACY</a:t>
                      </a:r>
                    </a:p>
                  </a:txBody>
                  <a:tcPr marL="55318" marR="79025" marT="15805" marB="1185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TEST MSE</a:t>
                      </a:r>
                    </a:p>
                  </a:txBody>
                  <a:tcPr marL="55318" marR="79025" marT="15805" marB="1185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AUC</a:t>
                      </a:r>
                    </a:p>
                  </a:txBody>
                  <a:tcPr marL="55318" marR="79025" marT="15805" marB="1185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229990"/>
                  </a:ext>
                </a:extLst>
              </a:tr>
              <a:tr h="639392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Baseline</a:t>
                      </a:r>
                    </a:p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(Logistic Regression)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91.8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0.501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89684"/>
                  </a:ext>
                </a:extLst>
              </a:tr>
              <a:tr h="483512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Baseline with 79 Inputs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91.7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0.505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54385"/>
                  </a:ext>
                </a:extLst>
              </a:tr>
              <a:tr h="639392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Grid search Baseline with 79 inputs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91.9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0.499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63267"/>
                  </a:ext>
                </a:extLst>
              </a:tr>
              <a:tr h="483512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Decision Tree model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7.54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0.731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785976"/>
                  </a:ext>
                </a:extLst>
              </a:tr>
              <a:tr h="327633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Lasso Regression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6.84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0.752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705697"/>
                  </a:ext>
                </a:extLst>
              </a:tr>
              <a:tr h="327633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Ridge Regression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6.85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0.755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62356"/>
                  </a:ext>
                </a:extLst>
              </a:tr>
              <a:tr h="327633"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MLP</a:t>
                      </a:r>
                    </a:p>
                  </a:txBody>
                  <a:tcPr marL="55318" marR="79025" marT="15805" marB="118538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0.605</a:t>
                      </a:r>
                      <a:endParaRPr lang="en-US" sz="1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5318" marR="79025" marT="15805" marB="11853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88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07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B365-4F85-DA99-D961-042C5D4A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Conclusion &amp; Further Steps: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B434BF3-1D93-6D38-B09C-520AD506A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627770" cy="3880773"/>
          </a:xfrm>
        </p:spPr>
        <p:txBody>
          <a:bodyPr>
            <a:normAutofit/>
          </a:bodyPr>
          <a:lstStyle/>
          <a:p>
            <a:r>
              <a:rPr lang="en-US" sz="1700" dirty="0"/>
              <a:t>In the following phase we implemented the deep learning models using PY Torch</a:t>
            </a:r>
          </a:p>
          <a:p>
            <a:r>
              <a:rPr lang="en-US" sz="1700" dirty="0"/>
              <a:t>The deep learning model improved the performance when compared to the classification model and a higher AUC value</a:t>
            </a:r>
          </a:p>
          <a:p>
            <a:r>
              <a:rPr lang="en-US" sz="1700" dirty="0"/>
              <a:t>Therefore, we chose the MLP classification and the ridge regression as our final best models</a:t>
            </a:r>
          </a:p>
          <a:p>
            <a:pPr>
              <a:buFont typeface="Wingdings" pitchFamily="2" charset="2"/>
              <a:buChar char="Ø"/>
            </a:pPr>
            <a:r>
              <a:rPr lang="en-US" sz="1700" dirty="0"/>
              <a:t>We can further implement and train using the Multi –Task deep learning model.</a:t>
            </a:r>
          </a:p>
        </p:txBody>
      </p:sp>
      <p:pic>
        <p:nvPicPr>
          <p:cNvPr id="5" name="Picture 4" descr="Colour pencils drawing curves on background">
            <a:extLst>
              <a:ext uri="{FF2B5EF4-FFF2-40B4-BE49-F238E27FC236}">
                <a16:creationId xmlns:a16="http://schemas.microsoft.com/office/drawing/2014/main" id="{089ACD48-6B00-5CF8-2161-BAC960B02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1" r="-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1865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{73A9D196-1F84-D64C-A1FD-1F5CA80AC23D}tf10001060</Template>
  <TotalTime>151</TotalTime>
  <Words>450</Words>
  <Application>Microsoft Macintosh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Trebuchet MS</vt:lpstr>
      <vt:lpstr>Wingdings</vt:lpstr>
      <vt:lpstr>Wingdings 3</vt:lpstr>
      <vt:lpstr>Facet</vt:lpstr>
      <vt:lpstr>Home Credit Default Risk</vt:lpstr>
      <vt:lpstr>GROUP 09:</vt:lpstr>
      <vt:lpstr>Contents:</vt:lpstr>
      <vt:lpstr>Four P’s:</vt:lpstr>
      <vt:lpstr>PowerPoint Presentation</vt:lpstr>
      <vt:lpstr>PY Torch Deep Learning Models: (classification)</vt:lpstr>
      <vt:lpstr>PowerPoint Presentation</vt:lpstr>
      <vt:lpstr>Results &amp; Discussions:  The MPL classification Improved the  the baseline test accuracy and AUC   we used the feature engineer data  for MLP     </vt:lpstr>
      <vt:lpstr>Conclusion &amp; Further 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</dc:title>
  <dc:creator>Chidipothu, Hanish</dc:creator>
  <cp:lastModifiedBy>Sadhuvala, Nidhi Vraj</cp:lastModifiedBy>
  <cp:revision>4</cp:revision>
  <dcterms:created xsi:type="dcterms:W3CDTF">2022-05-01T11:48:03Z</dcterms:created>
  <dcterms:modified xsi:type="dcterms:W3CDTF">2022-05-01T14:44:12Z</dcterms:modified>
</cp:coreProperties>
</file>